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8" r:id="rId4"/>
    <p:sldId id="283" r:id="rId5"/>
    <p:sldId id="264" r:id="rId6"/>
    <p:sldId id="258" r:id="rId7"/>
    <p:sldId id="304" r:id="rId8"/>
    <p:sldId id="261" r:id="rId9"/>
    <p:sldId id="284" r:id="rId10"/>
    <p:sldId id="302" r:id="rId11"/>
    <p:sldId id="266" r:id="rId12"/>
    <p:sldId id="269" r:id="rId13"/>
    <p:sldId id="286" r:id="rId14"/>
    <p:sldId id="273" r:id="rId15"/>
    <p:sldId id="280" r:id="rId16"/>
    <p:sldId id="285" r:id="rId17"/>
    <p:sldId id="262" r:id="rId18"/>
    <p:sldId id="267" r:id="rId19"/>
    <p:sldId id="263" r:id="rId20"/>
    <p:sldId id="271" r:id="rId21"/>
    <p:sldId id="290" r:id="rId22"/>
    <p:sldId id="272" r:id="rId23"/>
    <p:sldId id="275" r:id="rId24"/>
    <p:sldId id="276" r:id="rId25"/>
    <p:sldId id="279" r:id="rId26"/>
    <p:sldId id="281" r:id="rId27"/>
    <p:sldId id="301" r:id="rId28"/>
    <p:sldId id="287" r:id="rId29"/>
    <p:sldId id="299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268" r:id="rId39"/>
    <p:sldId id="282" r:id="rId40"/>
    <p:sldId id="288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>
        <p:scale>
          <a:sx n="100" d="100"/>
          <a:sy n="100" d="100"/>
        </p:scale>
        <p:origin x="300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64.png"/><Relationship Id="rId18" Type="http://schemas.openxmlformats.org/officeDocument/2006/relationships/image" Target="../media/image79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5.png"/><Relationship Id="rId17" Type="http://schemas.openxmlformats.org/officeDocument/2006/relationships/image" Target="../media/image78.png"/><Relationship Id="rId2" Type="http://schemas.openxmlformats.org/officeDocument/2006/relationships/image" Target="../media/image75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4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3.png"/><Relationship Id="rId19" Type="http://schemas.openxmlformats.org/officeDocument/2006/relationships/image" Target="../media/image80.png"/><Relationship Id="rId4" Type="http://schemas.openxmlformats.org/officeDocument/2006/relationships/image" Target="../media/image66.png"/><Relationship Id="rId9" Type="http://schemas.openxmlformats.org/officeDocument/2006/relationships/image" Target="../media/image72.png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2.gif"/><Relationship Id="rId7" Type="http://schemas.openxmlformats.org/officeDocument/2006/relationships/image" Target="../media/image63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83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41.xml"/><Relationship Id="rId3" Type="http://schemas.openxmlformats.org/officeDocument/2006/relationships/slide" Target="slide27.xml"/><Relationship Id="rId7" Type="http://schemas.openxmlformats.org/officeDocument/2006/relationships/slide" Target="slide33.xml"/><Relationship Id="rId12" Type="http://schemas.openxmlformats.org/officeDocument/2006/relationships/slide" Target="slide40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11" Type="http://schemas.openxmlformats.org/officeDocument/2006/relationships/slide" Target="slide32.xml"/><Relationship Id="rId5" Type="http://schemas.openxmlformats.org/officeDocument/2006/relationships/slide" Target="slide28.xml"/><Relationship Id="rId15" Type="http://schemas.openxmlformats.org/officeDocument/2006/relationships/image" Target="../media/image1050.png"/><Relationship Id="rId10" Type="http://schemas.openxmlformats.org/officeDocument/2006/relationships/slide" Target="slide37.xml"/><Relationship Id="rId4" Type="http://schemas.openxmlformats.org/officeDocument/2006/relationships/slide" Target="slide29.xml"/><Relationship Id="rId9" Type="http://schemas.openxmlformats.org/officeDocument/2006/relationships/slide" Target="slide36.xml"/><Relationship Id="rId14" Type="http://schemas.openxmlformats.org/officeDocument/2006/relationships/slide" Target="slide3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0.png"/><Relationship Id="rId7" Type="http://schemas.openxmlformats.org/officeDocument/2006/relationships/image" Target="../media/image1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22.png"/><Relationship Id="rId7" Type="http://schemas.openxmlformats.org/officeDocument/2006/relationships/image" Target="../media/image5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12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25.png"/><Relationship Id="rId10" Type="http://schemas.openxmlformats.org/officeDocument/2006/relationships/image" Target="../media/image50.png"/><Relationship Id="rId4" Type="http://schemas.openxmlformats.org/officeDocument/2006/relationships/image" Target="../media/image260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67.png"/><Relationship Id="rId7" Type="http://schemas.openxmlformats.org/officeDocument/2006/relationships/image" Target="../media/image63.png"/><Relationship Id="rId12" Type="http://schemas.openxmlformats.org/officeDocument/2006/relationships/image" Target="../media/image80.png"/><Relationship Id="rId2" Type="http://schemas.openxmlformats.org/officeDocument/2006/relationships/image" Target="../media/image166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168.png"/><Relationship Id="rId9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14.pn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95679" y="971578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947029" y="1033829"/>
            <a:ext cx="2124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  <p:sp>
        <p:nvSpPr>
          <p:cNvPr id="1026" name="Rectangle 1025">
            <a:extLst>
              <a:ext uri="{FF2B5EF4-FFF2-40B4-BE49-F238E27FC236}">
                <a16:creationId xmlns:a16="http://schemas.microsoft.com/office/drawing/2014/main" id="{637EBF47-C5F7-927D-03ED-29349618FD43}"/>
              </a:ext>
            </a:extLst>
          </p:cNvPr>
          <p:cNvSpPr/>
          <p:nvPr/>
        </p:nvSpPr>
        <p:spPr>
          <a:xfrm>
            <a:off x="3047914" y="6378518"/>
            <a:ext cx="7670629" cy="3778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Brush microphase segregates to locally balance repulsive and attractive forces</a:t>
            </a:r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2" grpId="0"/>
      <p:bldP spid="10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2" y="1671102"/>
            <a:ext cx="8173333" cy="435911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1" y="1571062"/>
            <a:ext cx="8490804" cy="45284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50" y="1574929"/>
            <a:ext cx="8490804" cy="45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Varying </a:t>
            </a:r>
            <a:r>
              <a:rPr lang="en-US" dirty="0" err="1"/>
              <a:t>VdW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Smeared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295074" y="5754911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" y="5782773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" y="6231297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9" y="6556059"/>
            <a:ext cx="134908" cy="1461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4965B8-E762-EFA8-5CEA-13A6736776B9}"/>
              </a:ext>
            </a:extLst>
          </p:cNvPr>
          <p:cNvSpPr txBox="1"/>
          <p:nvPr/>
        </p:nvSpPr>
        <p:spPr>
          <a:xfrm>
            <a:off x="9454061" y="2391356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Higher polymer charge leads to richer conformational 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5338E5-10C9-7455-E7EE-68E634B2FF2A}"/>
              </a:ext>
            </a:extLst>
          </p:cNvPr>
          <p:cNvSpPr txBox="1"/>
          <p:nvPr/>
        </p:nvSpPr>
        <p:spPr>
          <a:xfrm>
            <a:off x="9471351" y="3441263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with dilute layer adjacent to the dilute regime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AC9021-4781-F205-2D3B-B13F5700ED92}"/>
              </a:ext>
            </a:extLst>
          </p:cNvPr>
          <p:cNvSpPr txBox="1"/>
          <p:nvPr/>
        </p:nvSpPr>
        <p:spPr>
          <a:xfrm>
            <a:off x="9471350" y="4492667"/>
            <a:ext cx="28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attraction becomes dominant, brushes will be identical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2716713" y="5445115"/>
            <a:ext cx="119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2716712" y="5113794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2716712" y="4267200"/>
            <a:ext cx="0" cy="1015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1748087" y="4383733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Architecture of Multi-peaked 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9936390" y="21457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E3DEF6-B165-E617-C548-D18E3FFC7BBB}"/>
              </a:ext>
            </a:extLst>
          </p:cNvPr>
          <p:cNvSpPr/>
          <p:nvPr/>
        </p:nvSpPr>
        <p:spPr>
          <a:xfrm>
            <a:off x="10148147" y="2876457"/>
            <a:ext cx="2446611" cy="60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 solid vs dashed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2A73CC-2E99-572B-85BF-680F7F71396D}"/>
              </a:ext>
            </a:extLst>
          </p:cNvPr>
          <p:cNvSpPr/>
          <p:nvPr/>
        </p:nvSpPr>
        <p:spPr>
          <a:xfrm>
            <a:off x="1052422" y="3467038"/>
            <a:ext cx="5270740" cy="595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774319" y="1648252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351624" y="988116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1846053" y="5361360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5207479" y="5361360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4438" y="6582975"/>
            <a:ext cx="22696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AD284-6A3E-5BA2-3406-B2F8C1BCD92B}"/>
              </a:ext>
            </a:extLst>
          </p:cNvPr>
          <p:cNvSpPr/>
          <p:nvPr/>
        </p:nvSpPr>
        <p:spPr>
          <a:xfrm>
            <a:off x="8065698" y="2734574"/>
            <a:ext cx="1854679" cy="171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next slide here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17265B-8F75-A7D3-E127-1CE35B9EE230}"/>
              </a:ext>
            </a:extLst>
          </p:cNvPr>
          <p:cNvSpPr/>
          <p:nvPr/>
        </p:nvSpPr>
        <p:spPr>
          <a:xfrm>
            <a:off x="6267851" y="2958562"/>
            <a:ext cx="3366685" cy="388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accurate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of Coarse-graining Protein Charge Distribution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E23A128-982A-3D38-222F-6A7C46F2FD42}"/>
              </a:ext>
            </a:extLst>
          </p:cNvPr>
          <p:cNvSpPr/>
          <p:nvPr/>
        </p:nvSpPr>
        <p:spPr>
          <a:xfrm>
            <a:off x="8893833" y="1621430"/>
            <a:ext cx="1767157" cy="57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incomplete</a:t>
            </a:r>
          </a:p>
        </p:txBody>
      </p: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995F9-BDD5-E0FF-0E6C-133D17324D2A}"/>
              </a:ext>
            </a:extLst>
          </p:cNvPr>
          <p:cNvSpPr/>
          <p:nvPr/>
        </p:nvSpPr>
        <p:spPr>
          <a:xfrm>
            <a:off x="5257800" y="3538503"/>
            <a:ext cx="2248316" cy="1147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previous</a:t>
            </a:r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06C8A-2085-F12A-A4DB-9C310CEC5A36}"/>
              </a:ext>
            </a:extLst>
          </p:cNvPr>
          <p:cNvSpPr/>
          <p:nvPr/>
        </p:nvSpPr>
        <p:spPr>
          <a:xfrm>
            <a:off x="552079" y="5046976"/>
            <a:ext cx="2801643" cy="128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93BDE-DA14-BE36-366B-739AA294206C}"/>
              </a:ext>
            </a:extLst>
          </p:cNvPr>
          <p:cNvSpPr/>
          <p:nvPr/>
        </p:nvSpPr>
        <p:spPr>
          <a:xfrm>
            <a:off x="8078342" y="6150026"/>
            <a:ext cx="2801643" cy="53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line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56824" y="985000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62696" y="3327974"/>
            <a:ext cx="733308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69181" y="2156487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69181" y="5531038"/>
            <a:ext cx="6219824" cy="871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69181" y="430241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7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6007306" y="6539930"/>
            <a:ext cx="24637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Lucida grande" panose="020B0502040204020203"/>
              </a:rPr>
              <a:t>(Chen, et al., </a:t>
            </a:r>
            <a:r>
              <a:rPr lang="en-US" sz="1100" i="1" dirty="0">
                <a:latin typeface="Lucida grande" panose="020B0502040204020203"/>
              </a:rPr>
              <a:t>Macromolecules</a:t>
            </a:r>
            <a:r>
              <a:rPr lang="en-US" sz="1100" dirty="0">
                <a:latin typeface="Lucida grande" panose="020B0502040204020203"/>
              </a:rPr>
              <a:t>, 2017 )</a:t>
            </a:r>
            <a:endParaRPr lang="en-US" sz="11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6613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00" y="437730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821565" y="2388180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263904" y="1250858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89ECB6-1AA6-ABC0-D45B-4AB27D95075E}"/>
              </a:ext>
            </a:extLst>
          </p:cNvPr>
          <p:cNvSpPr/>
          <p:nvPr/>
        </p:nvSpPr>
        <p:spPr>
          <a:xfrm>
            <a:off x="2520199" y="3807347"/>
            <a:ext cx="3768484" cy="726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Feedback from group meeting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33D686-1512-994E-4C68-A0EE8D9E2208}"/>
              </a:ext>
            </a:extLst>
          </p:cNvPr>
          <p:cNvSpPr/>
          <p:nvPr/>
        </p:nvSpPr>
        <p:spPr>
          <a:xfrm>
            <a:off x="0" y="901311"/>
            <a:ext cx="6656750" cy="726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SCFT considering…; using that, these phenomena 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643FE-CEE8-A9B3-AA45-C5E2558E95B0}"/>
              </a:ext>
            </a:extLst>
          </p:cNvPr>
          <p:cNvSpPr/>
          <p:nvPr/>
        </p:nvSpPr>
        <p:spPr>
          <a:xfrm>
            <a:off x="6823495" y="1561381"/>
            <a:ext cx="3329796" cy="94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more specific; physics /interactions of each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0706F-B7E1-F5AF-D948-2E5191C38C23}"/>
              </a:ext>
            </a:extLst>
          </p:cNvPr>
          <p:cNvSpPr/>
          <p:nvPr/>
        </p:nvSpPr>
        <p:spPr>
          <a:xfrm>
            <a:off x="4724401" y="3071003"/>
            <a:ext cx="4850920" cy="71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 difficult problem and not that it’s a 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7C4B1-4E67-B509-0566-B1EF3644BE6D}"/>
              </a:ext>
            </a:extLst>
          </p:cNvPr>
          <p:cNvSpPr/>
          <p:nvPr/>
        </p:nvSpPr>
        <p:spPr>
          <a:xfrm>
            <a:off x="4724401" y="4029398"/>
            <a:ext cx="4850920" cy="5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your planned contribution</a:t>
            </a:r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093671"/>
            <a:ext cx="427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1"/>
          <a:stretch/>
        </p:blipFill>
        <p:spPr>
          <a:xfrm>
            <a:off x="378156" y="4390491"/>
            <a:ext cx="2858554" cy="2213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"/>
          <a:stretch/>
        </p:blipFill>
        <p:spPr>
          <a:xfrm>
            <a:off x="3640473" y="4390490"/>
            <a:ext cx="3066452" cy="2247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4387592" y="6603619"/>
            <a:ext cx="2030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(Xu, et al., Langmuir, 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7262" y="3955716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multivalent 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B6A75-290A-3C0B-5967-EAA41C9FE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78156" y="1454890"/>
            <a:ext cx="1873093" cy="2212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33" y="285816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133" y="1665240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192" y="2028873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397343" y="1600378"/>
            <a:ext cx="1866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13463" y="2193763"/>
            <a:ext cx="186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13463" y="3033369"/>
            <a:ext cx="1866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7038386" y="1093671"/>
            <a:ext cx="471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Lattice-constrained </a:t>
            </a:r>
            <a:r>
              <a:rPr lang="en-US" dirty="0" err="1">
                <a:latin typeface="Lucida grande" panose="020B0502040204020203"/>
              </a:rPr>
              <a:t>Scheutjens</a:t>
            </a:r>
            <a:r>
              <a:rPr lang="en-US" dirty="0">
                <a:latin typeface="Lucida grande" panose="020B0502040204020203"/>
              </a:rPr>
              <a:t>-Fleer SCFT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343870-5A80-0A91-71EC-49D4DCAA8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104" y="1424134"/>
            <a:ext cx="3337852" cy="2242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227390" y="3635693"/>
            <a:ext cx="31194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(Rubinstein,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2003)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F5703-7D26-84DB-73BB-D431485BD242}"/>
              </a:ext>
            </a:extLst>
          </p:cNvPr>
          <p:cNvSpPr txBox="1"/>
          <p:nvPr/>
        </p:nvSpPr>
        <p:spPr>
          <a:xfrm>
            <a:off x="1065566" y="6581080"/>
            <a:ext cx="18667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(Yu,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2018)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946EE-76B5-7EEC-0E15-D60E732CC9FF}"/>
              </a:ext>
            </a:extLst>
          </p:cNvPr>
          <p:cNvSpPr txBox="1"/>
          <p:nvPr/>
        </p:nvSpPr>
        <p:spPr>
          <a:xfrm>
            <a:off x="8009674" y="3585749"/>
            <a:ext cx="2934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(</a:t>
            </a:r>
            <a:r>
              <a:rPr lang="en-US" sz="1200" dirty="0" err="1">
                <a:latin typeface="Lucida grande" panose="020B0502040204020203"/>
              </a:rPr>
              <a:t>Pryamitsyn</a:t>
            </a:r>
            <a:r>
              <a:rPr lang="en-US" sz="1200" dirty="0">
                <a:latin typeface="Lucida grande" panose="020B0502040204020203"/>
              </a:rPr>
              <a:t> et al., </a:t>
            </a:r>
            <a:r>
              <a:rPr lang="en-US" sz="1200" i="1" dirty="0">
                <a:latin typeface="Lucida grande" panose="020B0502040204020203"/>
              </a:rPr>
              <a:t>Macromolecules, </a:t>
            </a:r>
            <a:r>
              <a:rPr lang="en-US" sz="1200" dirty="0">
                <a:latin typeface="Lucida grande" panose="020B0502040204020203"/>
              </a:rPr>
              <a:t>1996)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8FEA1-AD38-427B-D754-FCD93396D13D}"/>
              </a:ext>
            </a:extLst>
          </p:cNvPr>
          <p:cNvSpPr/>
          <p:nvPr/>
        </p:nvSpPr>
        <p:spPr>
          <a:xfrm>
            <a:off x="6936159" y="4086057"/>
            <a:ext cx="5081312" cy="22131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Our theory: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Captures coupled response of elastic polymer to changing environment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Easily amenable to additional effects/interactions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Minimal approximations</a:t>
            </a:r>
          </a:p>
        </p:txBody>
      </p: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5" grpId="0"/>
      <p:bldP spid="19" grpId="0"/>
      <p:bldP spid="20" grpId="0"/>
      <p:bldP spid="21" grpId="0"/>
      <p:bldP spid="28" grpId="0"/>
      <p:bldP spid="30" grpId="0"/>
      <p:bldP spid="33" grpId="0"/>
      <p:bldP spid="3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89298" y="4523711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096000" y="5251962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338734" y="4458218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154236" y="4686463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9B70E19-FE12-7289-D9D4-CA152B67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54" y="3014304"/>
            <a:ext cx="1842781" cy="28837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86DB4-94E1-E00C-FD5B-BE6621F7A394}"/>
              </a:ext>
            </a:extLst>
          </p:cNvPr>
          <p:cNvGrpSpPr/>
          <p:nvPr/>
        </p:nvGrpSpPr>
        <p:grpSpPr>
          <a:xfrm>
            <a:off x="9529928" y="2595060"/>
            <a:ext cx="2062023" cy="645629"/>
            <a:chOff x="9881358" y="2931079"/>
            <a:chExt cx="2062023" cy="64562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881358" y="3100418"/>
              <a:ext cx="2062023" cy="476290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2023" h="476290">
                  <a:moveTo>
                    <a:pt x="0" y="68050"/>
                  </a:moveTo>
                  <a:cubicBezTo>
                    <a:pt x="61383" y="200694"/>
                    <a:pt x="122767" y="333339"/>
                    <a:pt x="211667" y="347450"/>
                  </a:cubicBezTo>
                  <a:cubicBezTo>
                    <a:pt x="300567" y="361561"/>
                    <a:pt x="460022" y="155539"/>
                    <a:pt x="533400" y="152717"/>
                  </a:cubicBezTo>
                  <a:cubicBezTo>
                    <a:pt x="606778" y="149895"/>
                    <a:pt x="457201" y="307939"/>
                    <a:pt x="651934" y="330517"/>
                  </a:cubicBezTo>
                  <a:cubicBezTo>
                    <a:pt x="846667" y="353095"/>
                    <a:pt x="1507067" y="343217"/>
                    <a:pt x="1701800" y="288184"/>
                  </a:cubicBezTo>
                  <a:cubicBezTo>
                    <a:pt x="1896533" y="233151"/>
                    <a:pt x="1891969" y="-9976"/>
                    <a:pt x="1820334" y="317"/>
                  </a:cubicBezTo>
                  <a:cubicBezTo>
                    <a:pt x="1748699" y="10610"/>
                    <a:pt x="1262114" y="270918"/>
                    <a:pt x="1271992" y="349940"/>
                  </a:cubicBezTo>
                  <a:cubicBezTo>
                    <a:pt x="1281870" y="428962"/>
                    <a:pt x="1757165" y="487565"/>
                    <a:pt x="1879600" y="474450"/>
                  </a:cubicBezTo>
                  <a:cubicBezTo>
                    <a:pt x="2002035" y="461335"/>
                    <a:pt x="2141901" y="331845"/>
                    <a:pt x="2006600" y="271250"/>
                  </a:cubicBezTo>
                  <a:cubicBezTo>
                    <a:pt x="1871299" y="210655"/>
                    <a:pt x="1298866" y="82659"/>
                    <a:pt x="1067796" y="11088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1853CD-5B74-7D1E-21B7-1EB869C6B084}"/>
                </a:ext>
              </a:extLst>
            </p:cNvPr>
            <p:cNvCxnSpPr>
              <a:cxnSpLocks/>
              <a:stCxn id="5" idx="0"/>
              <a:endCxn id="5" idx="9"/>
            </p:cNvCxnSpPr>
            <p:nvPr/>
          </p:nvCxnSpPr>
          <p:spPr>
            <a:xfrm>
              <a:off x="9881358" y="3168468"/>
              <a:ext cx="1067796" cy="4283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BEB9529-F356-F786-17B8-3B1FD3A82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0450" y="2931079"/>
              <a:ext cx="238253" cy="190602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644470" y="2162781"/>
            <a:ext cx="1832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End-to-end vector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591BD3E-ECBB-834A-66BA-D33EC6527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23" y="5634108"/>
            <a:ext cx="2307331" cy="285923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267964" y="4143276"/>
            <a:ext cx="2762513" cy="2302273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00648"/>
              <a:ext cx="2084182" cy="1765122"/>
              <a:chOff x="9580183" y="4400648"/>
              <a:chExt cx="2084182" cy="176512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67127" y="4507769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781049" y="5619202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22170" y="5006077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53852" y="4400648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60031" y="5773563"/>
                <a:ext cx="162388" cy="16238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339575" y="3673321"/>
            <a:ext cx="2503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2D4263BB-BBA2-E6FA-3738-2872A90E32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439" y="4330298"/>
            <a:ext cx="2142895" cy="2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4167869"/>
            <a:ext cx="3925902" cy="608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14580" y="3443179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 over Coulomb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14580" y="4241280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49999" y="4765910"/>
            <a:ext cx="280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28275" y="4277959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990786" y="2002472"/>
            <a:ext cx="0" cy="25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990786" y="4550294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35" y="4124562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30" y="2840219"/>
            <a:ext cx="2305954" cy="48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FFCC-7C9A-4ED3-35AC-363F0ED3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30" y="2189524"/>
            <a:ext cx="1714387" cy="568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69" y="3436329"/>
            <a:ext cx="2836655" cy="55039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990786" y="2012073"/>
            <a:ext cx="3201214" cy="24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4A7D6CE-3DB3-F276-2812-0DB08E55C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74" y="3146283"/>
            <a:ext cx="2900737" cy="6521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2275" y="2704244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5264183" y="2723502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829968" y="1960549"/>
            <a:ext cx="3351960" cy="1430415"/>
            <a:chOff x="6846709" y="5250224"/>
            <a:chExt cx="3201211" cy="1043506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846709" y="5250224"/>
              <a:ext cx="3201211" cy="103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0294" y="6288443"/>
              <a:ext cx="3029671" cy="52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274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3628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B143FAD-ACE1-6183-BA8C-C8D0A1612D0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2914"/>
          <a:stretch/>
        </p:blipFill>
        <p:spPr>
          <a:xfrm>
            <a:off x="2460181" y="5379933"/>
            <a:ext cx="2186319" cy="66948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467" y="4525024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5338764" y="4537221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D534ED6D-6626-E385-E271-D7D69FB85A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2095" y="4943946"/>
            <a:ext cx="2584254" cy="510196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840041" y="3220725"/>
            <a:ext cx="3351960" cy="141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662470" y="4975573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432012" y="5723042"/>
            <a:ext cx="2834144" cy="815870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296" y="437038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1656" y="2726729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1656" y="3737550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298300" y="5027727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623144" y="4959761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396568" y="1491110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231465" y="1083150"/>
            <a:ext cx="438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922847" y="1990446"/>
            <a:ext cx="0" cy="64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2046407" y="2129945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15422" y="2097310"/>
            <a:ext cx="826448" cy="4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5282</TotalTime>
  <Words>1935</Words>
  <Application>Microsoft Office PowerPoint</Application>
  <PresentationFormat>Widescreen</PresentationFormat>
  <Paragraphs>460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Helvetica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</vt:lpstr>
      <vt:lpstr>Outline</vt:lpstr>
      <vt:lpstr>Model and Theory Development — System</vt:lpstr>
      <vt:lpstr>Model and Theory Development— Interactions</vt:lpstr>
      <vt:lpstr>Model and Theory Development— Interactions</vt:lpstr>
      <vt:lpstr>Model and Theory Development — SCF Eqns</vt:lpstr>
      <vt:lpstr>Outline</vt:lpstr>
      <vt:lpstr>Varying VdW (χ) at const. Electrostatic (α=0.40)</vt:lpstr>
      <vt:lpstr>Varying VdW and Smeared Charge Fraction</vt:lpstr>
      <vt:lpstr>Chain Architecture of Multi-peaked Conformations</vt:lpstr>
      <vt:lpstr>Outline</vt:lpstr>
      <vt:lpstr>Reflectivity — Method </vt:lpstr>
      <vt:lpstr>Reflectivity — Characteristic Spectra</vt:lpstr>
      <vt:lpstr>Outline</vt:lpstr>
      <vt:lpstr>Method of Coarse-graining Protein Charge Distribution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Varying VdW (χ) at const. Electrostatic (α=0.40)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196</cp:revision>
  <dcterms:created xsi:type="dcterms:W3CDTF">2022-03-28T18:43:16Z</dcterms:created>
  <dcterms:modified xsi:type="dcterms:W3CDTF">2022-09-07T07:15:49Z</dcterms:modified>
</cp:coreProperties>
</file>